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64" r:id="rId7"/>
    <p:sldId id="258" r:id="rId8"/>
    <p:sldId id="270" r:id="rId9"/>
    <p:sldId id="267" r:id="rId10"/>
    <p:sldId id="269" r:id="rId11"/>
    <p:sldId id="259" r:id="rId12"/>
    <p:sldId id="260" r:id="rId13"/>
    <p:sldId id="266" r:id="rId14"/>
    <p:sldId id="275" r:id="rId15"/>
    <p:sldId id="277" r:id="rId16"/>
    <p:sldId id="276" r:id="rId17"/>
    <p:sldId id="273" r:id="rId18"/>
    <p:sldId id="265" r:id="rId19"/>
    <p:sldId id="268" r:id="rId20"/>
    <p:sldId id="263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B9142-10A7-47CA-A89E-1E8266AF39F6}" v="710" dt="2021-08-16T22:48:02.764"/>
    <p1510:client id="{1B1DCD9F-418C-E74E-83A9-AFC46EE47873}" v="17" dt="2021-06-08T18:13:33.708"/>
    <p1510:client id="{40B84BF3-08F5-0C04-AD7F-10A99941B40F}" v="83" dt="2021-09-08T17:20:27.675"/>
    <p1510:client id="{4F2FF5B2-EE1C-709C-C9E5-E1D6273A37EF}" v="673" dt="2021-06-05T00:50:48.771"/>
    <p1510:client id="{6A483810-B2D1-04FE-C849-52C77E435064}" v="2570" dt="2021-06-07T23:24:39.753"/>
    <p1510:client id="{81EC2F10-EDDB-4654-9444-AF0CC2309822}" v="547" dt="2021-06-07T17:27:35.001"/>
    <p1510:client id="{8567EB80-F99B-18E9-26D5-11F16D119948}" v="211" dt="2021-06-05T00:05:14.078"/>
    <p1510:client id="{89D5BCBC-9632-5536-2C41-E0788F7DCD3C}" v="16" dt="2021-06-07T21:56:44.914"/>
    <p1510:client id="{A6DC6E02-9EBA-5B28-D351-CB3A0D8C207B}" v="732" dt="2021-09-09T05:17:45.462"/>
    <p1510:client id="{AD840BD2-E02E-4D1C-B2B5-82BD7B54FEDB}" v="1" dt="2021-06-03T19:28:44.045"/>
    <p1510:client id="{D8533E63-BC88-7F65-4963-CA31A029EA06}" v="3121" dt="2021-06-03T21:34:06.489"/>
    <p1510:client id="{EDB2F10B-647B-21B8-DB60-8DD11DFB0DF3}" v="727" dt="2021-06-03T22:58:31.177"/>
    <p1510:client id="{EF71B569-4DB0-4CE3-9596-6CAEA180A857}" v="473" dt="2021-06-14T21:59:32.824"/>
    <p1510:client id="{F15B28BA-06AC-B380-4972-787EF55B96C3}" v="652" dt="2021-06-21T18:54:43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9"/>
  </p:normalViewPr>
  <p:slideViewPr>
    <p:cSldViewPr snapToGrid="0">
      <p:cViewPr varScale="1">
        <p:scale>
          <a:sx n="115" d="100"/>
          <a:sy n="115" d="100"/>
        </p:scale>
        <p:origin x="184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72026-40F3-46F3-887C-55B6CF65E03C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D05BC-7A05-4824-B768-1C19D982C6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Only</a:t>
            </a:r>
            <a:r>
              <a:rPr lang="en-US" baseline="0"/>
              <a:t> Health is expanded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D05BC-7A05-4824-B768-1C19D982C63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Year starts with</a:t>
            </a:r>
            <a:r>
              <a:rPr lang="en-US" baseline="0"/>
              <a:t> Summer</a:t>
            </a:r>
            <a:endParaRPr lang="en-US"/>
          </a:p>
          <a:p>
            <a:r>
              <a:rPr lang="en-US"/>
              <a:t>2021 </a:t>
            </a:r>
            <a:r>
              <a:rPr lang="en-US" baseline="0"/>
              <a:t>Spring is not included in the report</a:t>
            </a:r>
          </a:p>
          <a:p>
            <a:r>
              <a:rPr lang="en-US" baseline="0"/>
              <a:t>Based on Inquiry tool</a:t>
            </a:r>
          </a:p>
          <a:p>
            <a:r>
              <a:rPr lang="en-US" baseline="0"/>
              <a:t>Awards Issued from Program review tool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D05BC-7A05-4824-B768-1C19D982C63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DDC2-7549-4A14-B3D7-1DBFFF7DD29A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31AA-F60F-48B2-AD6D-7274FD40A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DDC2-7549-4A14-B3D7-1DBFFF7DD29A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31AA-F60F-48B2-AD6D-7274FD40A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DDC2-7549-4A14-B3D7-1DBFFF7DD29A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31AA-F60F-48B2-AD6D-7274FD40A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DDC2-7549-4A14-B3D7-1DBFFF7DD29A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31AA-F60F-48B2-AD6D-7274FD40A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DDC2-7549-4A14-B3D7-1DBFFF7DD29A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31AA-F60F-48B2-AD6D-7274FD40A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DDC2-7549-4A14-B3D7-1DBFFF7DD29A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31AA-F60F-48B2-AD6D-7274FD40A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DDC2-7549-4A14-B3D7-1DBFFF7DD29A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31AA-F60F-48B2-AD6D-7274FD40A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DDC2-7549-4A14-B3D7-1DBFFF7DD29A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31AA-F60F-48B2-AD6D-7274FD40A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DDC2-7549-4A14-B3D7-1DBFFF7DD29A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31AA-F60F-48B2-AD6D-7274FD40A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DDC2-7549-4A14-B3D7-1DBFFF7DD29A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31AA-F60F-48B2-AD6D-7274FD40A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DDC2-7549-4A14-B3D7-1DBFFF7DD29A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31AA-F60F-48B2-AD6D-7274FD40A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DDC2-7549-4A14-B3D7-1DBFFF7DD29A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31AA-F60F-48B2-AD6D-7274FD40A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deanza.edu/fuhsd/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Noncredit@fhda.edu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/>
              <a:t>Career Technical Education (CTE) Division</a:t>
            </a:r>
          </a:p>
        </p:txBody>
      </p:sp>
      <p:pic>
        <p:nvPicPr>
          <p:cNvPr id="1026" name="Picture 2" descr="C:\Users\Nathan\Downloads\DAC_CareerTraining_Logo_BlackG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14800"/>
            <a:ext cx="7599628" cy="2002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Job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Launched Handshake to replace the College Central Network job posting system </a:t>
            </a:r>
            <a:r>
              <a:rPr lang="en-US" dirty="0">
                <a:cs typeface="Calibri"/>
              </a:rPr>
              <a:t>in Fall 2020</a:t>
            </a:r>
            <a:endParaRPr lang="en-US" dirty="0"/>
          </a:p>
          <a:p>
            <a:r>
              <a:rPr lang="en-US" dirty="0">
                <a:cs typeface="Calibri"/>
              </a:rPr>
              <a:t>May 12 Virtual Job Fair on Handshake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Employer</a:t>
            </a:r>
            <a:r>
              <a:rPr lang="en-US" dirty="0">
                <a:ea typeface="+mn-lt"/>
                <a:cs typeface="+mn-lt"/>
              </a:rPr>
              <a:t> registrations: 63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Student registrations: 435, session sign-ups: 195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268 unique student/employer connections were facilitated</a:t>
            </a:r>
            <a:endParaRPr lang="en-US" dirty="0"/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97239-FA07-45ED-898C-9ECF7623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26720"/>
            <a:ext cx="7879842" cy="19191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300">
                <a:cs typeface="Calibri"/>
              </a:rPr>
            </a:br>
            <a:r>
              <a:rPr lang="en-US" sz="3300">
                <a:cs typeface="Calibri"/>
              </a:rPr>
              <a:t>Dual and Concurrent Enrollment Academic Year 2020-2021</a:t>
            </a:r>
            <a:br>
              <a:rPr lang="en-US" sz="3300">
                <a:cs typeface="Calibri"/>
              </a:rPr>
            </a:br>
            <a:endParaRPr lang="en-US" sz="3300">
              <a:cs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2899927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2776031"/>
            <a:ext cx="1405092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66D47-45FF-485B-8445-91E640CE8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337269"/>
            <a:ext cx="7882128" cy="29056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>
                <a:cs typeface="Calibri"/>
              </a:rPr>
              <a:t>First Year Offering Dual Enrollment and Concurrent Enrollment in Career Technical Education at De Anza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cs typeface="Calibri"/>
              </a:rPr>
              <a:t>Dual Enrollment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cs typeface="Calibri"/>
              </a:rPr>
              <a:t>Students received high school and college credit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cs typeface="Calibri"/>
              </a:rPr>
              <a:t>Courses were offered in Automotive Technology and Child Development and Education Pathway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cs typeface="Calibri"/>
              </a:rPr>
              <a:t>Concurrent Enrollment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cs typeface="Calibri"/>
              </a:rPr>
              <a:t>Students received college credit only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cs typeface="Calibri"/>
              </a:rPr>
              <a:t>One course was offered in the Business Pathway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87C7F-C41F-448C-9331-2220A2CE2D89}"/>
              </a:ext>
            </a:extLst>
          </p:cNvPr>
          <p:cNvSpPr txBox="1"/>
          <p:nvPr/>
        </p:nvSpPr>
        <p:spPr>
          <a:xfrm>
            <a:off x="512619" y="614852"/>
            <a:ext cx="820920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sz="2000">
              <a:cs typeface="Calibri"/>
            </a:endParaRPr>
          </a:p>
          <a:p>
            <a:pPr>
              <a:spcAft>
                <a:spcPts val="600"/>
              </a:spcAft>
            </a:pPr>
            <a:endParaRPr lang="en-US" sz="2000">
              <a:cs typeface="Calibri"/>
            </a:endParaRPr>
          </a:p>
          <a:p>
            <a:pPr>
              <a:spcAft>
                <a:spcPts val="600"/>
              </a:spcAft>
            </a:pPr>
            <a:endParaRPr lang="en-US" sz="2000">
              <a:cs typeface="Calibri"/>
            </a:endParaRPr>
          </a:p>
          <a:p>
            <a:pPr>
              <a:spcAft>
                <a:spcPts val="600"/>
              </a:spcAft>
            </a:pPr>
            <a:endParaRPr lang="en-US" sz="2000">
              <a:cs typeface="Calibri"/>
            </a:endParaRPr>
          </a:p>
          <a:p>
            <a:pPr>
              <a:spcAft>
                <a:spcPts val="600"/>
              </a:spcAft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76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E30D-402C-4A17-85F2-85AF6747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8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Enrollment Data 2020-2021 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0AAF89-4B20-4452-A62A-5BF618486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92429"/>
              </p:ext>
            </p:extLst>
          </p:nvPr>
        </p:nvGraphicFramePr>
        <p:xfrm>
          <a:off x="1668353" y="1902633"/>
          <a:ext cx="5783788" cy="275686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77887">
                  <a:extLst>
                    <a:ext uri="{9D8B030D-6E8A-4147-A177-3AD203B41FA5}">
                      <a16:colId xmlns:a16="http://schemas.microsoft.com/office/drawing/2014/main" val="3603381018"/>
                    </a:ext>
                  </a:extLst>
                </a:gridCol>
                <a:gridCol w="2839751">
                  <a:extLst>
                    <a:ext uri="{9D8B030D-6E8A-4147-A177-3AD203B41FA5}">
                      <a16:colId xmlns:a16="http://schemas.microsoft.com/office/drawing/2014/main" val="2301046530"/>
                    </a:ext>
                  </a:extLst>
                </a:gridCol>
                <a:gridCol w="1666150">
                  <a:extLst>
                    <a:ext uri="{9D8B030D-6E8A-4147-A177-3AD203B41FA5}">
                      <a16:colId xmlns:a16="http://schemas.microsoft.com/office/drawing/2014/main" val="2330026737"/>
                    </a:ext>
                  </a:extLst>
                </a:gridCol>
              </a:tblGrid>
              <a:tr h="3975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067880"/>
                  </a:ext>
                </a:extLst>
              </a:tr>
              <a:tr h="3932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Counseling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780340"/>
                  </a:ext>
                </a:extLst>
              </a:tr>
              <a:tr h="3932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Child Development 10G*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56553"/>
                  </a:ext>
                </a:extLst>
              </a:tr>
              <a:tr h="3932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International Marketing*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773321"/>
                  </a:ext>
                </a:extLst>
              </a:tr>
              <a:tr h="3932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Automotive Technology 50A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28393"/>
                  </a:ext>
                </a:extLst>
              </a:tr>
              <a:tr h="39321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Child Development 50*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894353"/>
                  </a:ext>
                </a:extLst>
              </a:tr>
              <a:tr h="39321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Automotive Technology 51A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9293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CCAB2C-23F4-42C2-BD2D-016A796B0009}"/>
              </a:ext>
            </a:extLst>
          </p:cNvPr>
          <p:cNvSpPr txBox="1"/>
          <p:nvPr/>
        </p:nvSpPr>
        <p:spPr>
          <a:xfrm>
            <a:off x="248833" y="6382697"/>
            <a:ext cx="66620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*Classes had a mix of high school and college students. </a:t>
            </a:r>
          </a:p>
        </p:txBody>
      </p:sp>
    </p:spTree>
    <p:extLst>
      <p:ext uri="{BB962C8B-B14F-4D97-AF65-F5344CB8AC3E}">
        <p14:creationId xmlns:p14="http://schemas.microsoft.com/office/powerpoint/2010/main" val="264379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2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24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792BC-AAFC-4DBA-8C98-BD2EF2D5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US" sz="3500">
                <a:cs typeface="Calibri"/>
              </a:rPr>
              <a:t>Dual and Concurrent Enrollment For The Upcoming Academic Year 2021-2022</a:t>
            </a: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4B5B5-A97A-4E05-ADF8-69B06297B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>
                <a:cs typeface="Calibri"/>
              </a:rPr>
              <a:t>Increase in the number of courses offered</a:t>
            </a:r>
          </a:p>
          <a:p>
            <a:r>
              <a:rPr lang="en-US" sz="1900" dirty="0">
                <a:cs typeface="Calibri"/>
              </a:rPr>
              <a:t>Dual Enrollment</a:t>
            </a:r>
          </a:p>
          <a:p>
            <a:pPr lvl="1"/>
            <a:r>
              <a:rPr lang="en-US" sz="1900" dirty="0">
                <a:cs typeface="Calibri"/>
              </a:rPr>
              <a:t>Courses will be offered in Child Development and Education, Accounting, and Health Pathway</a:t>
            </a:r>
          </a:p>
          <a:p>
            <a:r>
              <a:rPr lang="en-US" sz="1900" dirty="0">
                <a:cs typeface="Calibri"/>
              </a:rPr>
              <a:t>Concurrent Enrollment</a:t>
            </a:r>
          </a:p>
          <a:p>
            <a:pPr lvl="1"/>
            <a:r>
              <a:rPr lang="en-US" sz="1900" dirty="0">
                <a:cs typeface="Calibri"/>
              </a:rPr>
              <a:t>Courses will be offered in Computer Information Systems, Business, and Administration of Justice Pathway</a:t>
            </a:r>
          </a:p>
        </p:txBody>
      </p:sp>
    </p:spTree>
    <p:extLst>
      <p:ext uri="{BB962C8B-B14F-4D97-AF65-F5344CB8AC3E}">
        <p14:creationId xmlns:p14="http://schemas.microsoft.com/office/powerpoint/2010/main" val="231433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EC496-1E59-48CA-BC25-29DE476B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48464"/>
            <a:ext cx="2855390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College Classes for Fremont Union High School District </a:t>
            </a:r>
            <a:endParaRPr lang="en-US" sz="3000" dirty="0">
              <a:cs typeface="Calibri"/>
            </a:endParaRPr>
          </a:p>
          <a:p>
            <a:pPr>
              <a:lnSpc>
                <a:spcPct val="90000"/>
              </a:lnSpc>
            </a:pPr>
            <a:endParaRPr lang="en-US" sz="3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64ED-5344-402A-A54E-51B73FD94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2962279"/>
            <a:ext cx="2849569" cy="314324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/>
              <a:t>Website Created for Fremont Union High School District Students to Advertise Courses for the 2021-2022 Academic Year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/>
              <a:t>Website is updated as needed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>
                <a:hlinkClick r:id="rId2"/>
              </a:rPr>
              <a:t>https://www.deanza.edu/fuhsd/</a:t>
            </a:r>
            <a:endParaRPr lang="en-US" sz="1700"/>
          </a:p>
        </p:txBody>
      </p:sp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77B2508-27AB-4110-B918-0A93C63F16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7105" r="12957"/>
          <a:stretch/>
        </p:blipFill>
        <p:spPr>
          <a:xfrm>
            <a:off x="3757789" y="10"/>
            <a:ext cx="538621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2925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48464"/>
            <a:ext cx="2855390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/>
              <a:t>Noncredit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8650" y="2962279"/>
            <a:ext cx="2849569" cy="314324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400"/>
              <a:t>Created Noncredit Website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Includes Faculty Guide To Noncredit Instruction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Frequently Asked Questions For Students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Links To Departments Offering Noncredit</a:t>
            </a:r>
          </a:p>
          <a:p>
            <a:pPr indent="-228600">
              <a:lnSpc>
                <a:spcPct val="90000"/>
              </a:lnSpc>
            </a:pPr>
            <a:r>
              <a:rPr lang="en-US" sz="1400"/>
              <a:t>Generated Noncredit Email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Assist faculty with the noncredit process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>
                <a:hlinkClick r:id="rId2"/>
              </a:rPr>
              <a:t>Email: Noncredit@fhda.edu</a:t>
            </a:r>
            <a:endParaRPr lang="en-US" sz="1400"/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C257933-3293-4732-A9D6-2C24857CD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66" r="10996"/>
          <a:stretch/>
        </p:blipFill>
        <p:spPr>
          <a:xfrm>
            <a:off x="3757789" y="10"/>
            <a:ext cx="5386210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CC7BD4-464C-4F9F-8998-B332489A7EC3}"/>
              </a:ext>
            </a:extLst>
          </p:cNvPr>
          <p:cNvSpPr txBox="1"/>
          <p:nvPr/>
        </p:nvSpPr>
        <p:spPr>
          <a:xfrm>
            <a:off x="257783" y="1242709"/>
            <a:ext cx="8634513" cy="5452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Presentations/Collaboration</a:t>
            </a:r>
            <a:endParaRPr lang="en-US" dirty="0">
              <a:cs typeface="Calibri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1500" dirty="0">
                <a:ea typeface="+mn-lt"/>
                <a:cs typeface="+mn-lt"/>
              </a:rPr>
              <a:t>Dual/Concurrent Enrollment Recruiting Presentations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1500" dirty="0">
                <a:ea typeface="+mn-lt"/>
                <a:cs typeface="+mn-lt"/>
              </a:rPr>
              <a:t>Dual/Concurrent Enrollment Registration Workshops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1500" dirty="0">
                <a:ea typeface="+mn-lt"/>
                <a:cs typeface="+mn-lt"/>
              </a:rPr>
              <a:t>SVCTE and De Anza College Automotive Technology Virtual Fieldtrip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1500" dirty="0">
                <a:ea typeface="+mn-lt"/>
                <a:cs typeface="+mn-lt"/>
              </a:rPr>
              <a:t>Building Post-Secondary Bridges to CTE and Support Services Presentation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1500" dirty="0">
                <a:ea typeface="+mn-lt"/>
                <a:cs typeface="+mn-lt"/>
              </a:rPr>
              <a:t>De Anza College/DCAC Community College Gathering</a:t>
            </a:r>
            <a:endParaRPr lang="en-US" sz="1500" u="sng">
              <a:cs typeface="Calibri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1500" dirty="0">
                <a:ea typeface="+mn-lt"/>
                <a:cs typeface="+mn-lt"/>
              </a:rPr>
              <a:t>Noncredit Task Force &amp; Curriculum/Academic Senate 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1500" dirty="0">
                <a:ea typeface="+mn-lt"/>
                <a:cs typeface="+mn-lt"/>
              </a:rPr>
              <a:t>CCAE 2021 Conf.: North Santa Clara County Consortium Presentation</a:t>
            </a:r>
            <a:endParaRPr lang="en-US" sz="1500" dirty="0">
              <a:cs typeface="Calibri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1500" dirty="0">
                <a:ea typeface="+mn-lt"/>
                <a:cs typeface="+mn-lt"/>
              </a:rPr>
              <a:t>Community College Outreach &amp; Disabilities Outreach - CTE Presentation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1500" dirty="0">
                <a:ea typeface="+mn-lt"/>
                <a:cs typeface="+mn-lt"/>
              </a:rPr>
              <a:t>Bay Region Dual Enrollment Exchange Monthly Meeting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1500" dirty="0">
                <a:ea typeface="+mn-lt"/>
                <a:cs typeface="+mn-lt"/>
              </a:rPr>
              <a:t>CCEMC 7th Annual Dual Enrollment Summit</a:t>
            </a:r>
            <a:endParaRPr lang="en-US" sz="1500" dirty="0">
              <a:cs typeface="Calibri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1500" dirty="0">
                <a:ea typeface="+mn-lt"/>
                <a:cs typeface="+mn-lt"/>
              </a:rPr>
              <a:t>FHDA Collaboration: Dual Enrollment &amp; Adult Ed</a:t>
            </a:r>
            <a:endParaRPr lang="en-US" sz="1500" dirty="0">
              <a:cs typeface="Calibri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1500" dirty="0">
                <a:ea typeface="+mn-lt"/>
                <a:cs typeface="+mn-lt"/>
              </a:rPr>
              <a:t>De Anza DSPS Liaison Collaboration For Dual Enrollment Students 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1500" dirty="0">
                <a:cs typeface="Calibri"/>
              </a:rPr>
              <a:t>De Anza Adult Education Students Dual Enrollment Training</a:t>
            </a:r>
          </a:p>
          <a:p>
            <a:endParaRPr lang="en-US" dirty="0"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26720"/>
            <a:ext cx="7879842" cy="1919141"/>
          </a:xfrm>
        </p:spPr>
        <p:txBody>
          <a:bodyPr anchor="b">
            <a:normAutofit/>
          </a:bodyPr>
          <a:lstStyle/>
          <a:p>
            <a:r>
              <a:rPr lang="en-US" sz="5200"/>
              <a:t>Adult Education &amp; Consortia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2899927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2776031"/>
            <a:ext cx="1405092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3337269"/>
            <a:ext cx="7882128" cy="29056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>
                <a:ea typeface="+mn-lt"/>
                <a:cs typeface="+mn-lt"/>
              </a:rPr>
              <a:t>FHDA board approved policy for adult education students to be admitted as special-admit</a:t>
            </a:r>
            <a:endParaRPr lang="en-US" sz="1900" dirty="0">
              <a:cs typeface="Calibri"/>
            </a:endParaRPr>
          </a:p>
          <a:p>
            <a:r>
              <a:rPr lang="en-US" sz="1900" dirty="0">
                <a:cs typeface="Calibri"/>
              </a:rPr>
              <a:t>Collaboration has been established between adult education transition advisers and CTE counselors to facilitate the enrollment of adult education students at De Anza</a:t>
            </a:r>
            <a:endParaRPr lang="en-US" dirty="0"/>
          </a:p>
          <a:p>
            <a:r>
              <a:rPr lang="en-US" sz="1900" dirty="0">
                <a:cs typeface="Calibri"/>
              </a:rPr>
              <a:t>CTE Faculty and staff are active members of the North Santa Clara County Consortium: Student Support Work Group and Curriculum Alignment Work Group</a:t>
            </a:r>
          </a:p>
          <a:p>
            <a:endParaRPr lang="en-US" sz="1900"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C90C-D4D9-4BB5-996A-8A68943C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Thank you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A024-81AC-41FA-862A-FE07BF230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CTE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23 CTE Programs</a:t>
            </a:r>
          </a:p>
          <a:p>
            <a:r>
              <a:rPr lang="en-US" dirty="0"/>
              <a:t>Division Dean</a:t>
            </a:r>
          </a:p>
          <a:p>
            <a:r>
              <a:rPr lang="en-US" dirty="0"/>
              <a:t>Division Assistant</a:t>
            </a:r>
          </a:p>
          <a:p>
            <a:r>
              <a:rPr lang="en-US" dirty="0"/>
              <a:t>Grant Administrator</a:t>
            </a:r>
          </a:p>
          <a:p>
            <a:pPr lvl="1"/>
            <a:r>
              <a:rPr lang="en-US" dirty="0"/>
              <a:t>Strong Workforce Program</a:t>
            </a:r>
          </a:p>
          <a:p>
            <a:pPr lvl="1"/>
            <a:r>
              <a:rPr lang="en-US" dirty="0"/>
              <a:t>Adult Education</a:t>
            </a:r>
          </a:p>
          <a:p>
            <a:pPr lvl="1"/>
            <a:r>
              <a:rPr lang="en-US" dirty="0"/>
              <a:t>Perkins</a:t>
            </a:r>
          </a:p>
          <a:p>
            <a:pPr lvl="1"/>
            <a:r>
              <a:rPr lang="en-US" dirty="0"/>
              <a:t>LAEP</a:t>
            </a:r>
          </a:p>
          <a:p>
            <a:r>
              <a:rPr lang="en-US" dirty="0"/>
              <a:t>Counselor</a:t>
            </a:r>
          </a:p>
          <a:p>
            <a:r>
              <a:rPr lang="en-US" dirty="0"/>
              <a:t>Program Coordinator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Involvements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62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Calibri"/>
              </a:rPr>
              <a:t>Bay Area Community College Consorsium 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Adult Education -</a:t>
            </a:r>
            <a:r>
              <a:rPr lang="en-US">
                <a:ea typeface="+mn-lt"/>
                <a:cs typeface="+mn-lt"/>
              </a:rPr>
              <a:t>North Santa Clara County Consortium </a:t>
            </a:r>
            <a:endParaRPr lang="en-US" dirty="0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Silicon Valley Leadership Group</a:t>
            </a:r>
          </a:p>
          <a:p>
            <a:r>
              <a:rPr lang="en-US">
                <a:cs typeface="Calibri"/>
              </a:rPr>
              <a:t>Bridge to Recovery</a:t>
            </a:r>
          </a:p>
          <a:p>
            <a:r>
              <a:rPr lang="en-US">
                <a:cs typeface="Calibri"/>
              </a:rPr>
              <a:t>California Community College Assosication Ocupational Education</a:t>
            </a:r>
          </a:p>
          <a:p>
            <a:r>
              <a:rPr lang="en-US">
                <a:cs typeface="Calibri"/>
              </a:rPr>
              <a:t>NOVA Workforce Board</a:t>
            </a:r>
          </a:p>
          <a:p>
            <a:r>
              <a:rPr lang="en-US">
                <a:cs typeface="Calibri"/>
              </a:rPr>
              <a:t>Work to Future</a:t>
            </a:r>
          </a:p>
          <a:p>
            <a:r>
              <a:rPr lang="en-US">
                <a:cs typeface="Calibri"/>
              </a:rPr>
              <a:t>CTE Committee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CTE Committee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ea typeface="+mn-lt"/>
                <a:cs typeface="+mn-lt"/>
              </a:rPr>
              <a:t>Made up of the Deans and Chairs </a:t>
            </a:r>
          </a:p>
          <a:p>
            <a:r>
              <a:rPr lang="en-US" dirty="0">
                <a:ea typeface="+mn-lt"/>
                <a:cs typeface="+mn-lt"/>
              </a:rPr>
              <a:t>CTE Curriculum</a:t>
            </a:r>
          </a:p>
          <a:p>
            <a:r>
              <a:rPr lang="en-US" dirty="0">
                <a:cs typeface="Calibri"/>
              </a:rPr>
              <a:t>Noncredit course vetting</a:t>
            </a:r>
          </a:p>
          <a:p>
            <a:r>
              <a:rPr lang="en-US" dirty="0">
                <a:cs typeface="Calibri"/>
              </a:rPr>
              <a:t>Program review resource request vetting and consolidation</a:t>
            </a:r>
          </a:p>
          <a:p>
            <a:r>
              <a:rPr lang="en-US" dirty="0">
                <a:cs typeface="Calibri"/>
              </a:rPr>
              <a:t>Works with CTE Program Chairs to develop plans for Perkins and Strong Workforce Program</a:t>
            </a:r>
          </a:p>
          <a:p>
            <a:r>
              <a:rPr lang="en-US" dirty="0">
                <a:cs typeface="Calibri"/>
              </a:rPr>
              <a:t>Looking into doing our own marketing</a:t>
            </a:r>
          </a:p>
          <a:p>
            <a:endParaRPr lang="en-US" dirty="0"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sz="2700" b="1">
                <a:solidFill>
                  <a:srgbClr val="000000"/>
                </a:solidFill>
                <a:latin typeface="Arial"/>
              </a:rPr>
              <a:t>Core Indicators of Performance by Vocational TOP Code (Indicators for 2020-2021 Fiscal Year Planning)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6512" y="1066800"/>
            <a:ext cx="7449288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" y="6106580"/>
            <a:ext cx="2377440" cy="182880"/>
          </a:xfrm>
          <a:prstGeom prst="rect">
            <a:avLst/>
          </a:prstGeom>
          <a:solidFill>
            <a:srgbClr val="ADD8E6"/>
          </a:solidFill>
          <a:ln>
            <a:noFill/>
          </a:ln>
        </p:spPr>
        <p:txBody>
          <a:bodyPr vert="horz" lIns="25400" tIns="25400" rIns="25400" bIns="25400" anchor="t" anchorCtr="0"/>
          <a:lstStyle/>
          <a:p>
            <a:pPr marL="0" marR="0" indent="0" algn="ctr" rtl="0"/>
            <a:r>
              <a:rPr lang="en-US" sz="800" b="0" i="0" u="none" strike="noStrike">
                <a:solidFill>
                  <a:srgbClr val="000000"/>
                </a:solidFill>
                <a:latin typeface="Arial"/>
              </a:rPr>
              <a:t>Performance Rate Less Than Goal is Shaded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6106580"/>
            <a:ext cx="4572000" cy="1524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/>
          <a:lstStyle/>
          <a:p>
            <a:pPr marL="0" marR="0" indent="0" algn="l" rtl="0"/>
            <a:r>
              <a:rPr lang="en-US" sz="800" b="0" i="0" u="none" strike="noStrike">
                <a:solidFill>
                  <a:srgbClr val="000000"/>
                </a:solidFill>
                <a:latin typeface="Arial"/>
              </a:rPr>
              <a:t>Core 1 - Skill Attainment, GPA 2.0 &amp; Above: 91.75% Performance Goal - ( 2017- 2018)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6258980"/>
            <a:ext cx="5638800" cy="1524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/>
          <a:lstStyle/>
          <a:p>
            <a:pPr marL="0" marR="0" indent="0" algn="l" rtl="0"/>
            <a:r>
              <a:rPr lang="en-US" sz="800" b="0" i="0" u="none" strike="noStrike">
                <a:solidFill>
                  <a:srgbClr val="000000"/>
                </a:solidFill>
                <a:latin typeface="Arial"/>
              </a:rPr>
              <a:t>Core 2 - Completions, Certificates, Degrees and Transfer Ready: 82.88% Performance Goal - ( 2017- 2018)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5600" y="6685700"/>
            <a:ext cx="6019800" cy="1723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/>
          <a:lstStyle/>
          <a:p>
            <a:pPr marL="0" marR="0" indent="0" algn="l" rtl="0"/>
            <a:r>
              <a:rPr lang="en-US" sz="800" b="0" i="0" u="none" strike="noStrike">
                <a:solidFill>
                  <a:srgbClr val="000000"/>
                </a:solidFill>
                <a:latin typeface="Arial"/>
              </a:rPr>
              <a:t>Core 5 - Training Leading to Non-traditional Employment: Greater than 26.00% Participation &amp; 30.00% Completion - ( 2017- 2018)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6548540"/>
            <a:ext cx="6019800" cy="1676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/>
          <a:lstStyle/>
          <a:p>
            <a:pPr marL="0" marR="0" indent="0" algn="l" rtl="0"/>
            <a:r>
              <a:rPr lang="en-US" sz="800" b="0" i="0" u="none" strike="noStrike">
                <a:solidFill>
                  <a:srgbClr val="000000"/>
                </a:solidFill>
                <a:latin typeface="Arial"/>
              </a:rPr>
              <a:t>Core 4 - Employment: 73.23% Performance Goal - ( 2017- 2018)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5600" y="6411380"/>
            <a:ext cx="6019800" cy="1676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/>
          <a:lstStyle/>
          <a:p>
            <a:pPr marL="0" marR="0" indent="0" algn="l" rtl="0"/>
            <a:r>
              <a:rPr lang="en-US" sz="800" b="0" i="0" u="none" strike="noStrike">
                <a:solidFill>
                  <a:srgbClr val="000000"/>
                </a:solidFill>
                <a:latin typeface="Arial"/>
              </a:rPr>
              <a:t>Core 3 - Persistance in Higher Education: 83.08% Performance Goal - ( 2017- 2018)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CTE Enrollment Snapshot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75382-2192-4864-A602-F079C7DB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Current De Anza enrollment 15,862</a:t>
            </a:r>
          </a:p>
          <a:p>
            <a:r>
              <a:rPr lang="en-US">
                <a:cs typeface="Calibri"/>
              </a:rPr>
              <a:t>Current CTE enrollment 8,870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8FB0A4BA-1131-4260-82F2-071D4FF2B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3" y="2704011"/>
            <a:ext cx="1863306" cy="4114800"/>
          </a:xfrm>
          <a:prstGeom prst="rect">
            <a:avLst/>
          </a:prstGeom>
        </p:spPr>
      </p:pic>
      <p:pic>
        <p:nvPicPr>
          <p:cNvPr id="7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493DCA09-B33D-4FF8-B46A-6F4DDE8A0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815625"/>
            <a:ext cx="6479177" cy="40026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Advisory Board Meetings</a:t>
            </a:r>
          </a:p>
          <a:p>
            <a:r>
              <a:rPr lang="en-US" dirty="0">
                <a:cs typeface="Calibri"/>
              </a:rPr>
              <a:t>Perkins</a:t>
            </a:r>
            <a:endParaRPr lang="en-US" dirty="0"/>
          </a:p>
          <a:p>
            <a:r>
              <a:rPr lang="en-US" dirty="0"/>
              <a:t>SWP</a:t>
            </a:r>
          </a:p>
          <a:p>
            <a:r>
              <a:rPr lang="en-US" dirty="0">
                <a:cs typeface="Calibri"/>
              </a:rPr>
              <a:t>LAEP</a:t>
            </a:r>
          </a:p>
          <a:p>
            <a:r>
              <a:rPr lang="en-US" dirty="0">
                <a:cs typeface="Calibri"/>
              </a:rPr>
              <a:t>Adult Education</a:t>
            </a:r>
          </a:p>
          <a:p>
            <a:r>
              <a:rPr lang="en-US" dirty="0"/>
              <a:t>Curriculum Process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Ordering Items</a:t>
            </a:r>
          </a:p>
          <a:p>
            <a:r>
              <a:rPr lang="en-US" dirty="0">
                <a:cs typeface="Calibri"/>
              </a:rPr>
              <a:t>Dual Enrollment</a:t>
            </a:r>
          </a:p>
          <a:p>
            <a:r>
              <a:rPr lang="en-US" dirty="0">
                <a:cs typeface="Calibri"/>
              </a:rPr>
              <a:t>Concurrent Enrollment</a:t>
            </a:r>
          </a:p>
          <a:p>
            <a:r>
              <a:rPr lang="en-US" dirty="0">
                <a:cs typeface="Calibri"/>
              </a:rPr>
              <a:t>Noncredit</a:t>
            </a:r>
          </a:p>
          <a:p>
            <a:r>
              <a:rPr lang="en-US" dirty="0">
                <a:cs typeface="Calibri"/>
              </a:rPr>
              <a:t>Employer engagement</a:t>
            </a:r>
          </a:p>
          <a:p>
            <a:endParaRPr lang="en-US" dirty="0"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Grant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SWP  (1.9M Yearly)</a:t>
            </a:r>
          </a:p>
          <a:p>
            <a:r>
              <a:rPr lang="en-US" dirty="0"/>
              <a:t>LAEP (2.4M over Nine years)</a:t>
            </a:r>
          </a:p>
          <a:p>
            <a:r>
              <a:rPr lang="en-US" dirty="0"/>
              <a:t>Adult Education (</a:t>
            </a:r>
            <a:r>
              <a:rPr lang="en-US"/>
              <a:t>275K Yearly)</a:t>
            </a:r>
            <a:endParaRPr lang="en-US" dirty="0"/>
          </a:p>
          <a:p>
            <a:r>
              <a:rPr lang="en-US" dirty="0"/>
              <a:t>Perkins (440K Yearly)</a:t>
            </a:r>
          </a:p>
          <a:p>
            <a:endParaRPr lang="en-US" dirty="0"/>
          </a:p>
          <a:p>
            <a:pPr lvl="1"/>
            <a:r>
              <a:rPr lang="en-US" dirty="0"/>
              <a:t>Application</a:t>
            </a:r>
          </a:p>
          <a:p>
            <a:pPr lvl="1"/>
            <a:r>
              <a:rPr lang="en-US" dirty="0"/>
              <a:t>Resource Allocations</a:t>
            </a:r>
          </a:p>
          <a:p>
            <a:pPr lvl="1"/>
            <a:r>
              <a:rPr lang="en-US" dirty="0"/>
              <a:t>NOVA reporting</a:t>
            </a:r>
          </a:p>
          <a:p>
            <a:pPr lvl="1"/>
            <a:r>
              <a:rPr lang="en-US" dirty="0"/>
              <a:t>Special Projects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Career 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en-US" b="1" u="sng">
                <a:ea typeface="+mn-lt"/>
                <a:cs typeface="+mn-lt"/>
              </a:rPr>
              <a:t>Workshops/Presentations:</a:t>
            </a:r>
          </a:p>
          <a:p>
            <a:r>
              <a:rPr lang="en-US">
                <a:ea typeface="+mn-lt"/>
                <a:cs typeface="+mn-lt"/>
              </a:rPr>
              <a:t>Internship and Resume workshop for Mentors at De Anza student organization and De Anza College Leap student organization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Resume Workshops for Women in Computer Science students, First Year Experience learning community students, and HEFAS/VIDA students. </a:t>
            </a:r>
          </a:p>
          <a:p>
            <a:r>
              <a:rPr lang="en-US">
                <a:ea typeface="+mn-lt"/>
                <a:cs typeface="+mn-lt"/>
              </a:rPr>
              <a:t>General Career Workshop Series - Topics included: Internship and Job Search Strategy, Resume Development, Choosing a College Major or Career, Labor Market Information Research, Resume Writing and Interview Skills (Job Fair Prep), and Post-Job Fair Follow-Up</a:t>
            </a:r>
            <a:endParaRPr lang="en-US"/>
          </a:p>
          <a:p>
            <a:pPr>
              <a:buFont typeface="Arial"/>
            </a:pPr>
            <a:r>
              <a:rPr lang="en-US">
                <a:ea typeface="+mn-lt"/>
                <a:cs typeface="+mn-lt"/>
              </a:rPr>
              <a:t>Presented in evening Auto Tech classes to help students with applying for degrees/certificates and choosing general education classes, and promoted counseling services 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Child Development General Academic Advising Session in a child development evening class - Q&amp;A on certificates/degrees/transfer/child development state permit/foreign transcripts, etc.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CIS Pathways Workshop - Q&amp;A for CIS students on how to reach their academic goals and earn certificates and/or degrees while fulfilling transfer requirements.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u="sng">
                <a:ea typeface="+mn-lt"/>
                <a:cs typeface="+mn-lt"/>
              </a:rPr>
              <a:t>Collaborations: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Collaborated with the Office of Equity to organize the Social Justice, Nursing, and Health Care Providers Career Panels</a:t>
            </a:r>
          </a:p>
          <a:p>
            <a:r>
              <a:rPr lang="en-US">
                <a:ea typeface="+mn-lt"/>
                <a:cs typeface="+mn-lt"/>
              </a:rPr>
              <a:t>Collaborated with Anita Vazifdar, DSPS Counselor to organize an employer panel/career workshop for students with disabilities</a:t>
            </a:r>
          </a:p>
          <a:p>
            <a:r>
              <a:rPr lang="en-US">
                <a:ea typeface="+mn-lt"/>
                <a:cs typeface="+mn-lt"/>
              </a:rPr>
              <a:t>Collaborated with Office of Outreach to organize an AAPI Career Panel/CTE programs workshop for high school students at the AAPI High School Empowerment Conference</a:t>
            </a:r>
          </a:p>
          <a:p>
            <a:r>
              <a:rPr lang="en-US">
                <a:ea typeface="+mn-lt"/>
                <a:cs typeface="+mn-lt"/>
              </a:rPr>
              <a:t>Invited adult school students to participate in the career workshops and presented a specialized major/career workshop specifically for adult school students during spring quarter</a:t>
            </a:r>
            <a:endParaRPr lang="en-US"/>
          </a:p>
          <a:p>
            <a:endParaRPr lang="en-US"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40cc11a-2998-453b-8693-a9f43351c453">
      <UserInfo>
        <DisplayName>Margaret Bdzil</DisplayName>
        <AccountId>17</AccountId>
        <AccountType/>
      </UserInfo>
      <UserInfo>
        <DisplayName>Magali Molina Ochoa</DisplayName>
        <AccountId>12</AccountId>
        <AccountType/>
      </UserInfo>
      <UserInfo>
        <DisplayName>Helen Pang</DisplayName>
        <AccountId>19</AccountId>
        <AccountType/>
      </UserInfo>
      <UserInfo>
        <DisplayName>Trisha Tran</DisplayName>
        <AccountId>20</AccountId>
        <AccountType/>
      </UserInfo>
      <UserInfo>
        <DisplayName>Randy Bryant</DisplayName>
        <AccountId>14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D8A1855D137E4FA915AD294371E686" ma:contentTypeVersion="4" ma:contentTypeDescription="Create a new document." ma:contentTypeScope="" ma:versionID="424ac5fafbb1de57dfde7341c260f71f">
  <xsd:schema xmlns:xsd="http://www.w3.org/2001/XMLSchema" xmlns:xs="http://www.w3.org/2001/XMLSchema" xmlns:p="http://schemas.microsoft.com/office/2006/metadata/properties" xmlns:ns2="e2b67de6-d2e1-4311-b8de-f3ac1a04e8d4" xmlns:ns3="740cc11a-2998-453b-8693-a9f43351c453" targetNamespace="http://schemas.microsoft.com/office/2006/metadata/properties" ma:root="true" ma:fieldsID="0c683c76ec940dba1ec00769a89d27f6" ns2:_="" ns3:_="">
    <xsd:import namespace="e2b67de6-d2e1-4311-b8de-f3ac1a04e8d4"/>
    <xsd:import namespace="740cc11a-2998-453b-8693-a9f43351c4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67de6-d2e1-4311-b8de-f3ac1a04e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cc11a-2998-453b-8693-a9f43351c4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53A6D5-8DD0-4A22-A97D-E4B5DDB1FB49}">
  <ds:schemaRefs>
    <ds:schemaRef ds:uri="740cc11a-2998-453b-8693-a9f43351c45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0411E0-40E9-49E0-903E-DF0F0DF4460F}">
  <ds:schemaRefs>
    <ds:schemaRef ds:uri="740cc11a-2998-453b-8693-a9f43351c453"/>
    <ds:schemaRef ds:uri="e2b67de6-d2e1-4311-b8de-f3ac1a04e8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64358F8-A17C-417C-84E0-677633FCFE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8549</TotalTime>
  <Words>1044</Words>
  <Application>Microsoft Macintosh PowerPoint</Application>
  <PresentationFormat>On-screen Show (4:3)</PresentationFormat>
  <Paragraphs>160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Courier New</vt:lpstr>
      <vt:lpstr>Office Theme</vt:lpstr>
      <vt:lpstr>Career Technical Education (CTE) Division</vt:lpstr>
      <vt:lpstr>CTE Overview</vt:lpstr>
      <vt:lpstr>Leadership Involvements</vt:lpstr>
      <vt:lpstr>CTE Committee</vt:lpstr>
      <vt:lpstr>Core Indicators of Performance by Vocational TOP Code (Indicators for 2020-2021 Fiscal Year Planning)</vt:lpstr>
      <vt:lpstr>CTE Enrollment Snapshot</vt:lpstr>
      <vt:lpstr>Program Support</vt:lpstr>
      <vt:lpstr>Grant Administration</vt:lpstr>
      <vt:lpstr>Career Counseling</vt:lpstr>
      <vt:lpstr>Job Search</vt:lpstr>
      <vt:lpstr> Dual and Concurrent Enrollment Academic Year 2020-2021 </vt:lpstr>
      <vt:lpstr>Enrollment Data 2020-2021 </vt:lpstr>
      <vt:lpstr>Dual and Concurrent Enrollment For The Upcoming Academic Year 2021-2022</vt:lpstr>
      <vt:lpstr>College Classes for Fremont Union High School District  </vt:lpstr>
      <vt:lpstr>Noncredit Support</vt:lpstr>
      <vt:lpstr>CTE Outreach</vt:lpstr>
      <vt:lpstr>Adult Education &amp; Consortia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Technical Education (CTE) Division</dc:title>
  <dc:creator>Nathan</dc:creator>
  <cp:lastModifiedBy>Randy Bryant</cp:lastModifiedBy>
  <cp:revision>355</cp:revision>
  <dcterms:created xsi:type="dcterms:W3CDTF">2021-05-27T06:16:27Z</dcterms:created>
  <dcterms:modified xsi:type="dcterms:W3CDTF">2023-01-30T20:19:04Z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0x01010089D8A1855D137E4FA915AD294371E686</vt:lpwstr>
  </property>
</Properties>
</file>